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11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83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606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989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659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136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273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68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332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022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083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BC311-8CE0-4CBD-B181-7BDF4E6F3624}" type="datetimeFigureOut">
              <a:rPr lang="en-AU" smtClean="0"/>
              <a:t>7/05/2014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CCD38-0306-4CC5-9A35-6BC9DEF2A0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275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Chemical Equations</a:t>
            </a:r>
            <a:endParaRPr lang="en-A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755" y="3717032"/>
            <a:ext cx="308497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68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r>
              <a:rPr lang="en-AU" dirty="0" smtClean="0"/>
              <a:t>When chemicals are added together and a reaction occurs a chemical equation can be written</a:t>
            </a:r>
          </a:p>
          <a:p>
            <a:r>
              <a:rPr lang="en-AU" dirty="0" smtClean="0"/>
              <a:t>The reactants go on the left of the equation and the products on the right</a:t>
            </a:r>
          </a:p>
          <a:p>
            <a:r>
              <a:rPr lang="en-AU" dirty="0" smtClean="0"/>
              <a:t>An arrow indicates  a reaction has occurred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634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Chemical Equation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b="1" u="sng" dirty="0"/>
              <a:t>EXAMPLE:</a:t>
            </a:r>
            <a:endParaRPr lang="en-AU" dirty="0"/>
          </a:p>
          <a:p>
            <a:pPr marL="0" indent="0">
              <a:buNone/>
            </a:pPr>
            <a:r>
              <a:rPr lang="en-AU" dirty="0"/>
              <a:t>Burn a piece of Magnesium ribbon in air (oxygen).  The product of which is Magnesium Oxide.</a:t>
            </a:r>
          </a:p>
          <a:p>
            <a:pPr marL="0" indent="0">
              <a:buNone/>
            </a:pPr>
            <a:r>
              <a:rPr lang="en-AU" dirty="0"/>
              <a:t>	</a:t>
            </a:r>
            <a:endParaRPr lang="en-AU" dirty="0" smtClean="0"/>
          </a:p>
          <a:p>
            <a:pPr marL="0" indent="0">
              <a:buNone/>
            </a:pPr>
            <a:r>
              <a:rPr lang="en-AU" b="1" dirty="0" smtClean="0"/>
              <a:t>REACTANTS</a:t>
            </a:r>
            <a:r>
              <a:rPr lang="en-AU" dirty="0"/>
              <a:t>				</a:t>
            </a:r>
            <a:r>
              <a:rPr lang="en-AU" b="1" dirty="0" smtClean="0"/>
              <a:t>PRODUCTS</a:t>
            </a:r>
            <a:r>
              <a:rPr lang="en-AU" dirty="0"/>
              <a:t>	</a:t>
            </a:r>
          </a:p>
          <a:p>
            <a:pPr marL="0" indent="0">
              <a:buNone/>
            </a:pPr>
            <a:r>
              <a:rPr lang="en-AU" dirty="0" smtClean="0"/>
              <a:t>Magnesium  + Oxygen</a:t>
            </a:r>
            <a:r>
              <a:rPr lang="en-AU" dirty="0"/>
              <a:t>	</a:t>
            </a:r>
            <a:r>
              <a:rPr lang="en-AU" dirty="0" smtClean="0"/>
              <a:t>                Magnesium </a:t>
            </a:r>
            <a:r>
              <a:rPr lang="en-AU" dirty="0"/>
              <a:t>Oxide</a:t>
            </a:r>
          </a:p>
          <a:p>
            <a:pPr marL="0" indent="0">
              <a:buNone/>
            </a:pPr>
            <a:r>
              <a:rPr lang="en-AU" dirty="0" smtClean="0"/>
              <a:t>      Mg</a:t>
            </a:r>
            <a:r>
              <a:rPr lang="en-AU" dirty="0"/>
              <a:t>	</a:t>
            </a:r>
            <a:r>
              <a:rPr lang="en-AU" dirty="0" smtClean="0"/>
              <a:t>  +      O</a:t>
            </a:r>
            <a:r>
              <a:rPr lang="en-AU" baseline="-25000" dirty="0" smtClean="0"/>
              <a:t>2</a:t>
            </a:r>
            <a:r>
              <a:rPr lang="en-AU" dirty="0"/>
              <a:t>		</a:t>
            </a:r>
            <a:r>
              <a:rPr lang="en-AU" dirty="0" err="1" smtClean="0"/>
              <a:t>MgO</a:t>
            </a: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320600" y="450912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816544" y="508518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6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dirty="0" smtClean="0"/>
              <a:t> Mg	  +      O</a:t>
            </a:r>
            <a:r>
              <a:rPr lang="en-AU" baseline="-25000" dirty="0" smtClean="0"/>
              <a:t>2</a:t>
            </a:r>
            <a:r>
              <a:rPr lang="en-AU" dirty="0" smtClean="0"/>
              <a:t>		</a:t>
            </a:r>
            <a:r>
              <a:rPr lang="en-AU" dirty="0" err="1" smtClean="0"/>
              <a:t>MgO</a:t>
            </a:r>
            <a:endParaRPr lang="en-AU" dirty="0" smtClean="0"/>
          </a:p>
          <a:p>
            <a:r>
              <a:rPr lang="en-AU" dirty="0" smtClean="0"/>
              <a:t>This equation is NOT balanced</a:t>
            </a:r>
          </a:p>
          <a:p>
            <a:r>
              <a:rPr lang="en-AU" dirty="0" smtClean="0"/>
              <a:t>There are not equal numbers of each atom on both sides of the equation</a:t>
            </a:r>
          </a:p>
          <a:p>
            <a:r>
              <a:rPr lang="en-AU" dirty="0" smtClean="0"/>
              <a:t>The correct way to write a chemical equation is to write it as a balanced equation</a:t>
            </a:r>
          </a:p>
          <a:p>
            <a:pPr marL="0" indent="0">
              <a:buNone/>
            </a:pPr>
            <a:r>
              <a:rPr lang="en-AU" dirty="0"/>
              <a:t> </a:t>
            </a: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BECAUSE: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/>
              <a:t>The </a:t>
            </a:r>
            <a:r>
              <a:rPr lang="en-AU" b="1" u="sng" dirty="0"/>
              <a:t>Law of Conservation of Matter</a:t>
            </a:r>
            <a:r>
              <a:rPr lang="en-AU" dirty="0"/>
              <a:t> states that "</a:t>
            </a:r>
            <a:r>
              <a:rPr lang="en-AU" b="1" i="1" dirty="0"/>
              <a:t>matter can neither be created nor destroyed".</a:t>
            </a:r>
            <a:endParaRPr lang="en-AU" dirty="0"/>
          </a:p>
          <a:p>
            <a:pPr marL="0" indent="0">
              <a:buNone/>
            </a:pPr>
            <a:endParaRPr lang="en-AU" dirty="0"/>
          </a:p>
          <a:p>
            <a:r>
              <a:rPr lang="en-AU" dirty="0"/>
              <a:t>This means that we have to balance chemical equations, so that each side of the equation has the same number of atoms of each element.</a:t>
            </a:r>
          </a:p>
          <a:p>
            <a:pPr marL="0" indent="0">
              <a:buNone/>
            </a:pPr>
            <a:endParaRPr lang="en-AU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052784" y="764704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11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to Balance an Equation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AU" b="1" dirty="0"/>
              <a:t>To balance equations we write coefficients (numbers) in front of formulas</a:t>
            </a:r>
            <a:r>
              <a:rPr lang="en-AU" b="1" dirty="0" smtClean="0"/>
              <a:t>.</a:t>
            </a:r>
            <a:endParaRPr lang="en-AU" dirty="0"/>
          </a:p>
          <a:p>
            <a:pPr marL="514350" lvl="0" indent="-514350">
              <a:buFont typeface="+mj-lt"/>
              <a:buAutoNum type="arabicPeriod"/>
            </a:pPr>
            <a:r>
              <a:rPr lang="en-AU" b="1" dirty="0"/>
              <a:t>You CAN NOT change the subscripts (little numbers) of the formulas</a:t>
            </a:r>
            <a:r>
              <a:rPr lang="en-AU" b="1" dirty="0" smtClean="0"/>
              <a:t>.</a:t>
            </a:r>
            <a:endParaRPr lang="en-AU" dirty="0"/>
          </a:p>
          <a:p>
            <a:pPr marL="514350" lvl="0" indent="-514350">
              <a:buFont typeface="+mj-lt"/>
              <a:buAutoNum type="arabicPeriod"/>
            </a:pPr>
            <a:r>
              <a:rPr lang="en-AU" b="1" dirty="0"/>
              <a:t>Use a pencil so you can go back and change</a:t>
            </a:r>
            <a:r>
              <a:rPr lang="en-AU" b="1" dirty="0" smtClean="0"/>
              <a:t>.</a:t>
            </a:r>
            <a:endParaRPr lang="en-AU" dirty="0"/>
          </a:p>
          <a:p>
            <a:pPr marL="514350" lvl="0" indent="-514350">
              <a:buFont typeface="+mj-lt"/>
              <a:buAutoNum type="arabicPeriod"/>
            </a:pPr>
            <a:r>
              <a:rPr lang="en-AU" b="1" dirty="0"/>
              <a:t>Balance the atoms one at a time</a:t>
            </a:r>
            <a:r>
              <a:rPr lang="en-AU" b="1" dirty="0" smtClean="0"/>
              <a:t>.</a:t>
            </a:r>
            <a:endParaRPr lang="en-AU" dirty="0"/>
          </a:p>
          <a:p>
            <a:pPr marL="514350" lvl="0" indent="-514350">
              <a:buFont typeface="+mj-lt"/>
              <a:buAutoNum type="arabicPeriod"/>
            </a:pPr>
            <a:r>
              <a:rPr lang="en-AU" b="1" dirty="0"/>
              <a:t>Check to make sure that the equation is balanced, with the smallest ratio of coefficients.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261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b="1" u="sng" dirty="0"/>
              <a:t>EXAMPLE:</a:t>
            </a:r>
            <a:endParaRPr lang="en-AU" dirty="0"/>
          </a:p>
          <a:p>
            <a:pPr marL="0" indent="0">
              <a:buNone/>
            </a:pPr>
            <a:r>
              <a:rPr lang="en-AU" dirty="0"/>
              <a:t>Burn a piece of Magnesium ribbon in air (oxygen).  The product of which is Magnesium Oxide.</a:t>
            </a:r>
          </a:p>
          <a:p>
            <a:pPr marL="0" indent="0">
              <a:buNone/>
            </a:pPr>
            <a:r>
              <a:rPr lang="en-AU" dirty="0"/>
              <a:t>	</a:t>
            </a:r>
            <a:endParaRPr lang="en-AU" dirty="0" smtClean="0"/>
          </a:p>
          <a:p>
            <a:pPr marL="0" indent="0">
              <a:buNone/>
            </a:pPr>
            <a:r>
              <a:rPr lang="en-AU" b="1" dirty="0" smtClean="0"/>
              <a:t>REACTANTS</a:t>
            </a:r>
            <a:r>
              <a:rPr lang="en-AU" dirty="0"/>
              <a:t>				</a:t>
            </a:r>
            <a:r>
              <a:rPr lang="en-AU" b="1" dirty="0" smtClean="0"/>
              <a:t>PRODUCTS</a:t>
            </a:r>
            <a:r>
              <a:rPr lang="en-AU" dirty="0"/>
              <a:t>	</a:t>
            </a:r>
          </a:p>
          <a:p>
            <a:pPr marL="0" indent="0">
              <a:buNone/>
            </a:pPr>
            <a:r>
              <a:rPr lang="en-AU" dirty="0" smtClean="0"/>
              <a:t>Magnesium  + Oxygen</a:t>
            </a:r>
            <a:r>
              <a:rPr lang="en-AU" dirty="0"/>
              <a:t>	</a:t>
            </a:r>
            <a:r>
              <a:rPr lang="en-AU" dirty="0" smtClean="0"/>
              <a:t>                Magnesium </a:t>
            </a:r>
            <a:r>
              <a:rPr lang="en-AU" dirty="0"/>
              <a:t>Oxide</a:t>
            </a:r>
          </a:p>
          <a:p>
            <a:pPr marL="0" indent="0">
              <a:buNone/>
            </a:pPr>
            <a:r>
              <a:rPr lang="en-AU" dirty="0" smtClean="0"/>
              <a:t>      Mg</a:t>
            </a:r>
            <a:r>
              <a:rPr lang="en-AU" dirty="0"/>
              <a:t>	</a:t>
            </a:r>
            <a:r>
              <a:rPr lang="en-AU" dirty="0" smtClean="0"/>
              <a:t>  +      O</a:t>
            </a:r>
            <a:r>
              <a:rPr lang="en-AU" baseline="-25000" dirty="0" smtClean="0"/>
              <a:t>2</a:t>
            </a:r>
            <a:r>
              <a:rPr lang="en-AU" dirty="0"/>
              <a:t>		</a:t>
            </a:r>
            <a:r>
              <a:rPr lang="en-AU" dirty="0" err="1" smtClean="0"/>
              <a:t>MgO</a:t>
            </a: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      2Mg         +       </a:t>
            </a:r>
            <a:r>
              <a:rPr lang="en-AU" dirty="0" smtClean="0"/>
              <a:t>O</a:t>
            </a:r>
            <a:r>
              <a:rPr lang="en-AU" baseline="-25000" dirty="0" smtClean="0"/>
              <a:t>2                       </a:t>
            </a:r>
            <a:r>
              <a:rPr lang="en-AU" dirty="0" smtClean="0"/>
              <a:t>2MgO </a:t>
            </a:r>
            <a:r>
              <a:rPr lang="en-AU" sz="1700" i="1" dirty="0" smtClean="0"/>
              <a:t>This is now balanced!</a:t>
            </a:r>
            <a:endParaRPr lang="en-AU" sz="1700" i="1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980331"/>
              </p:ext>
            </p:extLst>
          </p:nvPr>
        </p:nvGraphicFramePr>
        <p:xfrm>
          <a:off x="899592" y="4869160"/>
          <a:ext cx="7128792" cy="144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4396"/>
                <a:gridCol w="3564396"/>
              </a:tblGrid>
              <a:tr h="480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800" b="1">
                          <a:effectLst/>
                        </a:rPr>
                        <a:t>Reactants</a:t>
                      </a:r>
                      <a:endParaRPr lang="en-AU" sz="1800" b="1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800" b="1" dirty="0">
                          <a:effectLst/>
                        </a:rPr>
                        <a:t>Products</a:t>
                      </a:r>
                      <a:endParaRPr lang="en-AU" sz="18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0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Magnesium atoms  2 x Mg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Oxygen atoms        </a:t>
                      </a:r>
                      <a:r>
                        <a:rPr lang="en-AU" sz="1800" dirty="0" smtClean="0">
                          <a:effectLst/>
                        </a:rPr>
                        <a:t> 2 x O</a:t>
                      </a:r>
                      <a:endParaRPr lang="en-A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Magnesium atoms  2 x Mg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Oxygen atoms        2 x O</a:t>
                      </a:r>
                      <a:endParaRPr lang="en-AU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211960" y="3284984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752292" y="3861048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52292" y="4365104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5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Some to try……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Font typeface="Wingdings 2" pitchFamily="18" charset="2"/>
              <a:buNone/>
              <a:defRPr/>
            </a:pPr>
            <a:r>
              <a:rPr lang="en-AU" dirty="0"/>
              <a:t>Zn + 	</a:t>
            </a:r>
            <a:r>
              <a:rPr lang="en-AU" dirty="0" err="1"/>
              <a:t>HCl</a:t>
            </a:r>
            <a:r>
              <a:rPr lang="en-AU" dirty="0"/>
              <a:t>      </a:t>
            </a:r>
            <a:r>
              <a:rPr lang="en-AU" dirty="0">
                <a:sym typeface="Wingdings"/>
              </a:rPr>
              <a:t></a:t>
            </a:r>
            <a:r>
              <a:rPr lang="en-AU" dirty="0"/>
              <a:t>    	ZnCl</a:t>
            </a:r>
            <a:r>
              <a:rPr lang="en-AU" baseline="-25000" dirty="0"/>
              <a:t>2</a:t>
            </a:r>
            <a:r>
              <a:rPr lang="en-AU" dirty="0"/>
              <a:t>     +	 	H</a:t>
            </a:r>
            <a:r>
              <a:rPr lang="en-AU" baseline="-25000" dirty="0"/>
              <a:t>2</a:t>
            </a:r>
            <a:endParaRPr lang="en-AU" dirty="0"/>
          </a:p>
          <a:p>
            <a:pPr marL="136525" indent="0">
              <a:buFont typeface="Wingdings 2" pitchFamily="18" charset="2"/>
              <a:buNone/>
              <a:defRPr/>
            </a:pPr>
            <a:r>
              <a:rPr lang="en-AU" dirty="0"/>
              <a:t> </a:t>
            </a:r>
          </a:p>
          <a:p>
            <a:pPr marL="0" indent="0">
              <a:buNone/>
            </a:pPr>
            <a:r>
              <a:rPr lang="en-AU" dirty="0" smtClean="0"/>
              <a:t>Mg + 	</a:t>
            </a:r>
            <a:r>
              <a:rPr lang="en-AU" dirty="0" err="1" smtClean="0"/>
              <a:t>HCl</a:t>
            </a:r>
            <a:r>
              <a:rPr lang="en-AU" dirty="0" smtClean="0"/>
              <a:t>       </a:t>
            </a:r>
            <a:r>
              <a:rPr lang="en-AU" dirty="0" smtClean="0">
                <a:sym typeface="Wingdings"/>
              </a:rPr>
              <a:t></a:t>
            </a:r>
            <a:r>
              <a:rPr lang="en-AU" dirty="0" smtClean="0"/>
              <a:t>    	MgCl</a:t>
            </a:r>
            <a:r>
              <a:rPr lang="en-AU" baseline="-25000" dirty="0" smtClean="0"/>
              <a:t>2</a:t>
            </a:r>
            <a:r>
              <a:rPr lang="en-AU" dirty="0" smtClean="0"/>
              <a:t> + 	H</a:t>
            </a:r>
            <a:r>
              <a:rPr lang="en-AU" baseline="-25000" dirty="0" smtClean="0"/>
              <a:t>2</a:t>
            </a:r>
            <a:endParaRPr lang="en-AU" dirty="0" smtClean="0"/>
          </a:p>
          <a:p>
            <a:pPr marL="0" indent="0">
              <a:buNone/>
            </a:pPr>
            <a:endParaRPr lang="en-AU" baseline="-25000" dirty="0"/>
          </a:p>
          <a:p>
            <a:pPr marL="0" indent="0">
              <a:buNone/>
            </a:pPr>
            <a:r>
              <a:rPr lang="en-AU" dirty="0" smtClean="0"/>
              <a:t>Fe +  	Al</a:t>
            </a:r>
            <a:r>
              <a:rPr lang="en-AU" baseline="-25000" dirty="0" smtClean="0"/>
              <a:t>2</a:t>
            </a:r>
            <a:r>
              <a:rPr lang="en-AU" dirty="0" smtClean="0"/>
              <a:t>O</a:t>
            </a:r>
            <a:r>
              <a:rPr lang="en-AU" baseline="-25000" dirty="0" smtClean="0"/>
              <a:t>3</a:t>
            </a:r>
            <a:r>
              <a:rPr lang="en-AU" dirty="0" smtClean="0"/>
              <a:t> 	 </a:t>
            </a:r>
            <a:r>
              <a:rPr lang="en-AU" dirty="0" smtClean="0">
                <a:sym typeface="Wingdings"/>
              </a:rPr>
              <a:t></a:t>
            </a:r>
            <a:r>
              <a:rPr lang="en-AU" dirty="0" smtClean="0"/>
              <a:t>	Fe</a:t>
            </a:r>
            <a:r>
              <a:rPr lang="en-AU" baseline="-25000" dirty="0" smtClean="0"/>
              <a:t>2</a:t>
            </a:r>
            <a:r>
              <a:rPr lang="en-AU" dirty="0" smtClean="0"/>
              <a:t>O</a:t>
            </a:r>
            <a:r>
              <a:rPr lang="en-AU" baseline="-25000" dirty="0" smtClean="0"/>
              <a:t>3</a:t>
            </a:r>
            <a:r>
              <a:rPr lang="en-AU" dirty="0" smtClean="0"/>
              <a:t> + 	 Al</a:t>
            </a:r>
          </a:p>
          <a:p>
            <a:pPr marL="0" indent="0">
              <a:buNone/>
            </a:pPr>
            <a:endParaRPr lang="en-AU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7114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55774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dirty="0" smtClean="0"/>
              <a:t>___ Mg + __</a:t>
            </a:r>
            <a:r>
              <a:rPr lang="en-AU" dirty="0" err="1" smtClean="0"/>
              <a:t>HCl</a:t>
            </a:r>
            <a:r>
              <a:rPr lang="en-AU" dirty="0" smtClean="0"/>
              <a:t>           __MgCl</a:t>
            </a:r>
            <a:r>
              <a:rPr lang="en-AU" baseline="-25000" dirty="0" smtClean="0"/>
              <a:t>2</a:t>
            </a:r>
            <a:r>
              <a:rPr lang="en-AU" dirty="0" smtClean="0"/>
              <a:t> + __ H</a:t>
            </a:r>
            <a:r>
              <a:rPr lang="en-AU" baseline="-25000" dirty="0" smtClean="0"/>
              <a:t>2</a:t>
            </a:r>
          </a:p>
          <a:p>
            <a:pPr marL="0" indent="0">
              <a:buNone/>
            </a:pPr>
            <a:endParaRPr lang="en-AU" sz="1800" dirty="0" smtClean="0"/>
          </a:p>
          <a:p>
            <a:pPr marL="0" indent="0">
              <a:buNone/>
            </a:pPr>
            <a:r>
              <a:rPr lang="en-AU" dirty="0" smtClean="0"/>
              <a:t>___ Zn + __</a:t>
            </a:r>
            <a:r>
              <a:rPr lang="en-AU" dirty="0" err="1" smtClean="0"/>
              <a:t>HCl</a:t>
            </a:r>
            <a:r>
              <a:rPr lang="en-AU" dirty="0" smtClean="0"/>
              <a:t>           __ZnCl</a:t>
            </a:r>
            <a:r>
              <a:rPr lang="en-AU" baseline="-25000" dirty="0" smtClean="0"/>
              <a:t>2</a:t>
            </a:r>
            <a:r>
              <a:rPr lang="en-AU" dirty="0" smtClean="0"/>
              <a:t> + __ H</a:t>
            </a:r>
            <a:r>
              <a:rPr lang="en-AU" baseline="-25000" dirty="0" smtClean="0"/>
              <a:t>2</a:t>
            </a:r>
          </a:p>
          <a:p>
            <a:pPr marL="0" indent="0">
              <a:buNone/>
            </a:pPr>
            <a:endParaRPr lang="en-AU" sz="1800" dirty="0" smtClean="0"/>
          </a:p>
          <a:p>
            <a:pPr marL="0" indent="0">
              <a:buNone/>
            </a:pPr>
            <a:r>
              <a:rPr lang="en-AU" dirty="0" smtClean="0"/>
              <a:t>___ </a:t>
            </a:r>
            <a:r>
              <a:rPr lang="en-AU" dirty="0" err="1" smtClean="0"/>
              <a:t>Pb</a:t>
            </a:r>
            <a:r>
              <a:rPr lang="en-AU" dirty="0" smtClean="0"/>
              <a:t>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2</a:t>
            </a:r>
            <a:r>
              <a:rPr lang="en-AU" dirty="0" smtClean="0"/>
              <a:t> + __KI           __Pbl</a:t>
            </a:r>
            <a:r>
              <a:rPr lang="en-AU" baseline="-25000" dirty="0" smtClean="0"/>
              <a:t>2</a:t>
            </a:r>
            <a:r>
              <a:rPr lang="en-AU" dirty="0" smtClean="0"/>
              <a:t> + __ KNO</a:t>
            </a:r>
            <a:r>
              <a:rPr lang="en-AU" baseline="-25000" dirty="0" smtClean="0"/>
              <a:t>3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___ Ba(NO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2</a:t>
            </a:r>
            <a:r>
              <a:rPr lang="en-AU" dirty="0" smtClean="0"/>
              <a:t> + __Al           __Ba + __ Al(NO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3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___Cu(NO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2</a:t>
            </a:r>
            <a:r>
              <a:rPr lang="en-AU" dirty="0" smtClean="0"/>
              <a:t> + __ Na</a:t>
            </a:r>
            <a:r>
              <a:rPr lang="en-AU" baseline="-25000" dirty="0" smtClean="0"/>
              <a:t>2</a:t>
            </a:r>
            <a:r>
              <a:rPr lang="en-AU" dirty="0" smtClean="0"/>
              <a:t>SO</a:t>
            </a:r>
            <a:r>
              <a:rPr lang="en-AU" baseline="-25000" dirty="0" smtClean="0"/>
              <a:t>4   </a:t>
            </a:r>
            <a:r>
              <a:rPr lang="en-AU" dirty="0" smtClean="0"/>
              <a:t>         __CuSO</a:t>
            </a:r>
            <a:r>
              <a:rPr lang="en-AU" baseline="-25000" dirty="0" smtClean="0"/>
              <a:t>4</a:t>
            </a:r>
            <a:r>
              <a:rPr lang="en-AU" dirty="0" smtClean="0"/>
              <a:t> + __NaNO</a:t>
            </a:r>
            <a:r>
              <a:rPr lang="en-AU" baseline="-25000" dirty="0" smtClean="0"/>
              <a:t>3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___Ba(NO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2</a:t>
            </a:r>
            <a:r>
              <a:rPr lang="en-AU" dirty="0" smtClean="0"/>
              <a:t> + __ Al</a:t>
            </a:r>
            <a:r>
              <a:rPr lang="en-AU" baseline="-25000" dirty="0" smtClean="0"/>
              <a:t>2</a:t>
            </a:r>
            <a:r>
              <a:rPr lang="en-AU" dirty="0" smtClean="0"/>
              <a:t>(SO</a:t>
            </a:r>
            <a:r>
              <a:rPr lang="en-AU" baseline="-25000" dirty="0" smtClean="0"/>
              <a:t>4</a:t>
            </a:r>
            <a:r>
              <a:rPr lang="en-AU" dirty="0" smtClean="0"/>
              <a:t>)</a:t>
            </a:r>
            <a:r>
              <a:rPr lang="en-AU" baseline="-25000" dirty="0" smtClean="0"/>
              <a:t>3</a:t>
            </a:r>
            <a:r>
              <a:rPr lang="en-AU" dirty="0" smtClean="0"/>
              <a:t>          __BaSO</a:t>
            </a:r>
            <a:r>
              <a:rPr lang="en-AU" baseline="-25000" dirty="0" smtClean="0"/>
              <a:t>4</a:t>
            </a:r>
            <a:r>
              <a:rPr lang="en-AU" dirty="0" smtClean="0"/>
              <a:t> + __Al(NO</a:t>
            </a:r>
            <a:r>
              <a:rPr lang="en-AU" baseline="-25000" dirty="0" smtClean="0"/>
              <a:t>3</a:t>
            </a:r>
            <a:r>
              <a:rPr lang="en-AU" dirty="0" smtClean="0"/>
              <a:t>)</a:t>
            </a:r>
            <a:r>
              <a:rPr lang="en-AU" baseline="-25000" dirty="0" smtClean="0"/>
              <a:t>3</a:t>
            </a:r>
            <a:endParaRPr lang="en-AU" dirty="0" smtClean="0"/>
          </a:p>
          <a:p>
            <a:pPr marL="0" indent="0">
              <a:buNone/>
            </a:pPr>
            <a:endParaRPr lang="en-AU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791749" y="84215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627784" y="170080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36981" y="249289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440801" y="357301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11960" y="465313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27984" y="573325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9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242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Chemical Equations</vt:lpstr>
      <vt:lpstr>PowerPoint Presentation</vt:lpstr>
      <vt:lpstr>Chemical Equation</vt:lpstr>
      <vt:lpstr>PowerPoint Presentation</vt:lpstr>
      <vt:lpstr>How to Balance an Equation</vt:lpstr>
      <vt:lpstr>PowerPoint Presentation</vt:lpstr>
      <vt:lpstr>Some to try……</vt:lpstr>
      <vt:lpstr>PowerPoint Presentation</vt:lpstr>
    </vt:vector>
  </TitlesOfParts>
  <Company>Queensland Government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Equations</dc:title>
  <dc:creator>FOTHERGILL, Calie</dc:creator>
  <cp:lastModifiedBy>FOTHERGILL, Calie</cp:lastModifiedBy>
  <cp:revision>4</cp:revision>
  <dcterms:created xsi:type="dcterms:W3CDTF">2014-05-07T00:30:23Z</dcterms:created>
  <dcterms:modified xsi:type="dcterms:W3CDTF">2014-05-07T02:36:03Z</dcterms:modified>
</cp:coreProperties>
</file>